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70d96_ea1d5e1d_XL.jp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14422"/>
            <a:ext cx="3251680" cy="4500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B0E925-BC86-4B15-B847-8DDB6A5D41D2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1278E7-AEA0-43AE-9D50-0B0ABBFD3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B0E925-BC86-4B15-B847-8DDB6A5D41D2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1278E7-AEA0-43AE-9D50-0B0ABBFD3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B0E925-BC86-4B15-B847-8DDB6A5D41D2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1278E7-AEA0-43AE-9D50-0B0ABBFD3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B0E925-BC86-4B15-B847-8DDB6A5D41D2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1278E7-AEA0-43AE-9D50-0B0ABBFD3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B0E925-BC86-4B15-B847-8DDB6A5D41D2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1278E7-AEA0-43AE-9D50-0B0ABBFD3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B0E925-BC86-4B15-B847-8DDB6A5D41D2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1278E7-AEA0-43AE-9D50-0B0ABBFD3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B0E925-BC86-4B15-B847-8DDB6A5D41D2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1278E7-AEA0-43AE-9D50-0B0ABBFD3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B0E925-BC86-4B15-B847-8DDB6A5D41D2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1278E7-AEA0-43AE-9D50-0B0ABBFD3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B0E925-BC86-4B15-B847-8DDB6A5D41D2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1278E7-AEA0-43AE-9D50-0B0ABBFD3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B0E925-BC86-4B15-B847-8DDB6A5D41D2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1278E7-AEA0-43AE-9D50-0B0ABBFD3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4310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214282" y="214290"/>
            <a:ext cx="8715436" cy="6429420"/>
          </a:xfrm>
          <a:prstGeom prst="roundRect">
            <a:avLst>
              <a:gd name="adj" fmla="val 8422"/>
            </a:avLst>
          </a:prstGeom>
          <a:solidFill>
            <a:srgbClr val="DDDDDD">
              <a:alpha val="72157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0_630db_aa51dd38_XL.gi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487785">
            <a:off x="7402720" y="109384"/>
            <a:ext cx="1648540" cy="1428735"/>
          </a:xfrm>
          <a:prstGeom prst="rect">
            <a:avLst/>
          </a:prstGeom>
        </p:spPr>
      </p:pic>
      <p:pic>
        <p:nvPicPr>
          <p:cNvPr id="13" name="Рисунок 12" descr="0_630db_aa51dd38_XL.gi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17652606">
            <a:off x="-49059" y="116019"/>
            <a:ext cx="1648540" cy="1428735"/>
          </a:xfrm>
          <a:prstGeom prst="rect">
            <a:avLst/>
          </a:prstGeom>
        </p:spPr>
      </p:pic>
      <p:pic>
        <p:nvPicPr>
          <p:cNvPr id="14" name="Рисунок 13" descr="0_630db_aa51dd38_XL.gi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11268240">
            <a:off x="303649" y="5463133"/>
            <a:ext cx="1648540" cy="1428735"/>
          </a:xfrm>
          <a:prstGeom prst="rect">
            <a:avLst/>
          </a:prstGeom>
        </p:spPr>
      </p:pic>
      <p:pic>
        <p:nvPicPr>
          <p:cNvPr id="15" name="Рисунок 14" descr="0_630db_aa51dd38_XL.gi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6889515">
            <a:off x="7389299" y="5359599"/>
            <a:ext cx="1648540" cy="1428735"/>
          </a:xfrm>
          <a:prstGeom prst="rect">
            <a:avLst/>
          </a:prstGeom>
        </p:spPr>
      </p:pic>
      <p:pic>
        <p:nvPicPr>
          <p:cNvPr id="13326" name="Picture 14" descr="&amp;Bcy;&amp;lcy;&amp;ocy;&amp;gcy; - &amp;Pcy;&amp;rcy;&amp;icy;&amp;vcy;&amp;iecy;&amp;tcy;.&amp;rcy;&amp;ucy; - &amp;Kcy;&amp;lcy;&amp;icy;&amp;pcy;&amp;acy;&amp;rcy;&amp;tcy; -&amp;zcy;&amp;acy;&amp;vcy;&amp;icy;&amp;tcy;&amp;kcy;&amp;icy; - &amp;Lcy;&amp;icy;&amp;chcy;&amp;ncy;&amp;ycy;&amp;jcy; &amp;icy;&amp;ncy;&amp;tcy;&amp;iecy;&amp;rcy;&amp;ncy;&amp;iecy;&amp;tcy; &amp;dcy;&amp;ncy;&amp;iecy;&amp;vcy;&amp;ncy;&amp;icy;&amp;kcy; &amp;pcy;&amp;ocy;&amp;lcy;&amp;softcy;&amp;zcy;&amp;ocy;&amp;vcy;&amp;acy;&amp;tcy;&amp;iecy;&amp;lcy;&amp;yacy; Elena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 rot="10800000">
            <a:off x="2446726" y="6100064"/>
            <a:ext cx="4250549" cy="621918"/>
          </a:xfrm>
          <a:prstGeom prst="rect">
            <a:avLst/>
          </a:prstGeom>
          <a:noFill/>
        </p:spPr>
      </p:pic>
      <p:pic>
        <p:nvPicPr>
          <p:cNvPr id="23" name="Picture 14" descr="&amp;Bcy;&amp;lcy;&amp;ocy;&amp;gcy; - &amp;Pcy;&amp;rcy;&amp;icy;&amp;vcy;&amp;iecy;&amp;tcy;.&amp;rcy;&amp;ucy; - &amp;Kcy;&amp;lcy;&amp;icy;&amp;pcy;&amp;acy;&amp;rcy;&amp;tcy; -&amp;zcy;&amp;acy;&amp;vcy;&amp;icy;&amp;tcy;&amp;kcy;&amp;icy; - &amp;Lcy;&amp;icy;&amp;chcy;&amp;ncy;&amp;ycy;&amp;jcy; &amp;icy;&amp;ncy;&amp;tcy;&amp;iecy;&amp;rcy;&amp;ncy;&amp;iecy;&amp;tcy; &amp;dcy;&amp;ncy;&amp;iecy;&amp;vcy;&amp;ncy;&amp;icy;&amp;kcy; &amp;pcy;&amp;ocy;&amp;lcy;&amp;softcy;&amp;zcy;&amp;ocy;&amp;vcy;&amp;acy;&amp;tcy;&amp;iecy;&amp;lcy;&amp;yacy; Elena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2446726" y="142852"/>
            <a:ext cx="4250549" cy="621918"/>
          </a:xfrm>
          <a:prstGeom prst="rect">
            <a:avLst/>
          </a:prstGeom>
          <a:noFill/>
        </p:spPr>
      </p:pic>
      <p:pic>
        <p:nvPicPr>
          <p:cNvPr id="13330" name="Picture 18" descr="&amp;Ocy;&amp;Fcy;&amp;Ocy;&amp;Rcy;&amp;Mcy;&amp;Lcy;&amp;IEcy;&amp;Ncy;&amp;Icy;&amp;IEcy; &amp;Bcy;&amp;Lcy;&amp;Ocy;&amp;Gcy;&amp;Acy;+++ &amp;Zcy;&amp;acy;&amp;pcy;&amp;icy;&amp;scy;&amp;icy; &amp;vcy; &amp;rcy;&amp;ucy;&amp;bcy;&amp;rcy;&amp;icy;&amp;kcy;&amp;iecy; +++&amp;Ocy;&amp;Fcy;&amp;Ocy;&amp;Rcy;&amp;Mcy;&amp;Lcy;&amp;IEcy;&amp;Ncy;&amp;Icy;&amp;IEcy; &amp;Bcy;&amp;Lcy;&amp;Ocy;&amp;Gcy;&amp;Acy;+++ &amp;Scy;&amp;ocy; &amp;vcy;&amp;scy;&amp;iecy;&amp;gcy;&amp;ocy; &amp;scy;&amp;vcy;&amp;iecy;&amp;tcy;&amp;acy;, &amp;tcy;&amp;ocy;&amp;lcy;&amp;softcy;&amp;kcy;&amp;ocy; &amp;scy;&amp;acy;&amp;mcy;&amp;ocy;&amp;iecy; &amp;lcy;&amp;ucy;&amp;chcy;&amp;shcy;&amp;iecy;&amp;iecy;! : LiveInternet - &amp;Rcy;&amp;ocy;&amp;scy;&amp;scy;&amp;icy;&amp;jcy;&amp;scy;&amp;kcy;&amp;icy;&amp;jcy; &amp;Scy;&amp;iecy;&amp;rcy;"/>
          <p:cNvPicPr>
            <a:picLocks noChangeAspect="1" noChangeArrowheads="1"/>
          </p:cNvPicPr>
          <p:nvPr userDrawn="1"/>
        </p:nvPicPr>
        <p:blipFill>
          <a:blip r:embed="rId16">
            <a:lum bright="-10000" contrast="-10000"/>
          </a:blip>
          <a:srcRect/>
          <a:stretch>
            <a:fillRect/>
          </a:stretch>
        </p:blipFill>
        <p:spPr bwMode="auto">
          <a:xfrm rot="5400000">
            <a:off x="-1609022" y="2966320"/>
            <a:ext cx="4143404" cy="925360"/>
          </a:xfrm>
          <a:prstGeom prst="rect">
            <a:avLst/>
          </a:prstGeom>
          <a:noFill/>
        </p:spPr>
      </p:pic>
      <p:pic>
        <p:nvPicPr>
          <p:cNvPr id="27" name="Picture 18" descr="&amp;Ocy;&amp;Fcy;&amp;Ocy;&amp;Rcy;&amp;Mcy;&amp;Lcy;&amp;IEcy;&amp;Ncy;&amp;Icy;&amp;IEcy; &amp;Bcy;&amp;Lcy;&amp;Ocy;&amp;Gcy;&amp;Acy;+++ &amp;Zcy;&amp;acy;&amp;pcy;&amp;icy;&amp;scy;&amp;icy; &amp;vcy; &amp;rcy;&amp;ucy;&amp;bcy;&amp;rcy;&amp;icy;&amp;kcy;&amp;iecy; +++&amp;Ocy;&amp;Fcy;&amp;Ocy;&amp;Rcy;&amp;Mcy;&amp;Lcy;&amp;IEcy;&amp;Ncy;&amp;Icy;&amp;IEcy; &amp;Bcy;&amp;Lcy;&amp;Ocy;&amp;Gcy;&amp;Acy;+++ &amp;Scy;&amp;ocy; &amp;vcy;&amp;scy;&amp;iecy;&amp;gcy;&amp;ocy; &amp;scy;&amp;vcy;&amp;iecy;&amp;tcy;&amp;acy;, &amp;tcy;&amp;ocy;&amp;lcy;&amp;softcy;&amp;kcy;&amp;ocy; &amp;scy;&amp;acy;&amp;mcy;&amp;ocy;&amp;iecy; &amp;lcy;&amp;ucy;&amp;chcy;&amp;shcy;&amp;iecy;&amp;iecy;! : LiveInternet - &amp;Rcy;&amp;ocy;&amp;scy;&amp;scy;&amp;icy;&amp;jcy;&amp;scy;&amp;kcy;&amp;icy;&amp;jcy; &amp;Scy;&amp;iecy;&amp;rcy;"/>
          <p:cNvPicPr>
            <a:picLocks noChangeAspect="1" noChangeArrowheads="1"/>
          </p:cNvPicPr>
          <p:nvPr userDrawn="1"/>
        </p:nvPicPr>
        <p:blipFill>
          <a:blip r:embed="rId16">
            <a:lum bright="-10000" contrast="-10000"/>
          </a:blip>
          <a:srcRect/>
          <a:stretch>
            <a:fillRect/>
          </a:stretch>
        </p:blipFill>
        <p:spPr bwMode="auto">
          <a:xfrm rot="5400000">
            <a:off x="6609618" y="3109196"/>
            <a:ext cx="4143404" cy="92536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3323861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04" y="3628026"/>
            <a:ext cx="3299949" cy="2474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22" y="3628026"/>
            <a:ext cx="3299950" cy="2474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Горизонтальный свиток 4"/>
          <p:cNvSpPr/>
          <p:nvPr/>
        </p:nvSpPr>
        <p:spPr>
          <a:xfrm>
            <a:off x="4572000" y="476672"/>
            <a:ext cx="3816424" cy="3168352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/>
              </a:rPr>
              <a:t>Квест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/>
              </a:rPr>
              <a:t>«В городе дорожных знаков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/>
              </a:rPr>
              <a:t>»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/>
              </a:rPr>
              <a:t>(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/>
              </a:rPr>
              <a:t>подготовительная к школе группа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/>
              </a:rPr>
              <a:t>)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/>
              </a:rPr>
              <a:t>                                           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/>
              </a:rPr>
              <a:t> 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/>
              </a:rPr>
              <a:t>группу к детям приходят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/>
              </a:rPr>
              <a:t>Светофорыч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/>
              </a:rPr>
              <a:t>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/>
              </a:rPr>
              <a:t>и Постовой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/>
              </a:rPr>
              <a:t>с письмом от Крокодила Гены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/>
              </a:rPr>
              <a:t>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/>
              </a:rPr>
              <a:t>Чебурашки.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9872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740352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4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620688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2" y="3645024"/>
            <a:ext cx="3803915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Горизонтальный свиток 3"/>
          <p:cNvSpPr/>
          <p:nvPr/>
        </p:nvSpPr>
        <p:spPr>
          <a:xfrm>
            <a:off x="4788024" y="2204864"/>
            <a:ext cx="3456384" cy="252028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В конверте со знаком «Обгон запрещён» находится задание поиграть в подвижную игру «Извилистая дорога»</a:t>
            </a:r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37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97" y="764704"/>
            <a:ext cx="355239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7" y="3645024"/>
            <a:ext cx="3611893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35648"/>
            <a:ext cx="3611893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Горизонтальный свиток 4"/>
          <p:cNvSpPr/>
          <p:nvPr/>
        </p:nvSpPr>
        <p:spPr>
          <a:xfrm>
            <a:off x="4788024" y="764704"/>
            <a:ext cx="3611893" cy="2592288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Здесь же находится последняя подсказка с загадкой про светофор. В группе дети находят коробочку-светофор со сладкими призами.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64" y="3717032"/>
            <a:ext cx="3419872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36" y="620688"/>
            <a:ext cx="3530600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4860032" y="980729"/>
            <a:ext cx="3384376" cy="151216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  <a:tabLst>
                <a:tab pos="381000" algn="l"/>
                <a:tab pos="3648075" algn="l"/>
              </a:tabLst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/>
            </a:endParaRPr>
          </a:p>
          <a:p>
            <a:pPr>
              <a:spcAft>
                <a:spcPts val="1000"/>
              </a:spcAft>
              <a:tabLst>
                <a:tab pos="381000" algn="l"/>
                <a:tab pos="3648075" algn="l"/>
              </a:tabLs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/>
            </a:endParaRPr>
          </a:p>
          <a:p>
            <a:pPr>
              <a:spcAft>
                <a:spcPts val="1000"/>
              </a:spcAft>
              <a:tabLst>
                <a:tab pos="381000" algn="l"/>
                <a:tab pos="3648075" algn="l"/>
              </a:tabLst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/>
            </a:endParaRPr>
          </a:p>
          <a:p>
            <a:pPr>
              <a:spcAft>
                <a:spcPts val="1000"/>
              </a:spcAft>
              <a:tabLst>
                <a:tab pos="381000" algn="l"/>
                <a:tab pos="3648075" algn="l"/>
              </a:tabLs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/>
            </a:endParaRPr>
          </a:p>
          <a:p>
            <a:pPr>
              <a:spcAft>
                <a:spcPts val="1000"/>
              </a:spcAft>
              <a:tabLst>
                <a:tab pos="381000" algn="l"/>
                <a:tab pos="364807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/>
              </a:rPr>
              <a:t>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/>
              </a:rPr>
              <a:t>первая подсказка-ребус</a:t>
            </a:r>
          </a:p>
          <a:p>
            <a:pPr>
              <a:spcAft>
                <a:spcPts val="100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/>
              </a:rPr>
              <a:t>        (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/>
              </a:rPr>
              <a:t>ответ: «Тротуар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/>
              </a:rPr>
              <a:t>»)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/>
              </a:rPr>
              <a:t>           </a:t>
            </a:r>
          </a:p>
          <a:p>
            <a:pPr>
              <a:spcAft>
                <a:spcPts val="100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81000" algn="l"/>
                <a:tab pos="3648075" algn="l"/>
              </a:tabLst>
            </a:pP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860032" y="3717032"/>
            <a:ext cx="3384376" cy="2016224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100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/>
              </a:rPr>
              <a:t>Дети находят конверт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/>
              </a:rPr>
              <a:t>с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/>
              </a:rPr>
              <a:t>изображением тротуара, в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/>
              </a:rPr>
              <a:t>котором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/>
              </a:rPr>
              <a:t>следующая подсказка:</a:t>
            </a:r>
          </a:p>
        </p:txBody>
      </p:sp>
    </p:spTree>
    <p:extLst>
      <p:ext uri="{BB962C8B-B14F-4D97-AF65-F5344CB8AC3E}">
        <p14:creationId xmlns:p14="http://schemas.microsoft.com/office/powerpoint/2010/main" val="105914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3528391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Горизонтальный свиток 2"/>
          <p:cNvSpPr/>
          <p:nvPr/>
        </p:nvSpPr>
        <p:spPr>
          <a:xfrm>
            <a:off x="5076056" y="1340768"/>
            <a:ext cx="3024336" cy="1512168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Ребус (отгадка: дорога) </a:t>
            </a:r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3825046"/>
            <a:ext cx="3528390" cy="2646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Горизонтальный свиток 4"/>
          <p:cNvSpPr/>
          <p:nvPr/>
        </p:nvSpPr>
        <p:spPr>
          <a:xfrm>
            <a:off x="5076056" y="4077072"/>
            <a:ext cx="3168352" cy="180020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Дети берут конверт с изображением дороги, в нём следующее задание:</a:t>
            </a:r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82706"/>
            <a:ext cx="3528392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Горизонтальный свиток 2"/>
          <p:cNvSpPr/>
          <p:nvPr/>
        </p:nvSpPr>
        <p:spPr>
          <a:xfrm>
            <a:off x="5076056" y="908720"/>
            <a:ext cx="3096344" cy="2232248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Ребус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(ответ: остановка)</a:t>
            </a:r>
            <a:endParaRPr lang="ru-RU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17032"/>
            <a:ext cx="3539885" cy="2654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Горизонтальный свиток 4"/>
          <p:cNvSpPr/>
          <p:nvPr/>
        </p:nvSpPr>
        <p:spPr>
          <a:xfrm>
            <a:off x="5076056" y="3717032"/>
            <a:ext cx="3096344" cy="2232248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Ребёнок, первым нашедший конверт с изображением остановки, достаёт следующую подсказку:</a:t>
            </a:r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17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47831"/>
            <a:ext cx="3803915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Горизонтальный свиток 2"/>
          <p:cNvSpPr/>
          <p:nvPr/>
        </p:nvSpPr>
        <p:spPr>
          <a:xfrm>
            <a:off x="5247068" y="2348639"/>
            <a:ext cx="3024336" cy="2304256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Детям предлагается рассказать, из каких частей состоит улица</a:t>
            </a:r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32" y="3645024"/>
            <a:ext cx="3816102" cy="2862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12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3803915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3686098"/>
            <a:ext cx="3803915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Горизонтальный свиток 3"/>
          <p:cNvSpPr/>
          <p:nvPr/>
        </p:nvSpPr>
        <p:spPr>
          <a:xfrm>
            <a:off x="5076056" y="1772816"/>
            <a:ext cx="3240360" cy="3024336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В конверте с изображением улицы участники отгадывают загадку про пешеходный переход (зебру)</a:t>
            </a:r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4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3419872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00760"/>
            <a:ext cx="3419872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Горизонтальный свиток 3"/>
          <p:cNvSpPr/>
          <p:nvPr/>
        </p:nvSpPr>
        <p:spPr>
          <a:xfrm>
            <a:off x="4932040" y="2047156"/>
            <a:ext cx="3312368" cy="2749996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В конверте с дорожным знаком «Пешеходный переход» дети находят разрезные картинки «Надземный пешеходный переход»</a:t>
            </a:r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5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3803915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9040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Горизонтальный свиток 3"/>
          <p:cNvSpPr/>
          <p:nvPr/>
        </p:nvSpPr>
        <p:spPr>
          <a:xfrm>
            <a:off x="5004048" y="1628800"/>
            <a:ext cx="3240360" cy="3456384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</a:rPr>
              <a:t>Светофорыч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 задаёт вопрос: «Какой ещё переход бывает?» (Подземный). В конверте с дорожным знаком «Подземный переход» находится загадка про дорожный знак «Главная дорога»</a:t>
            </a:r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620688"/>
            <a:ext cx="364840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3645024"/>
            <a:ext cx="3648406" cy="2736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Горизонтальный свиток 4"/>
          <p:cNvSpPr/>
          <p:nvPr/>
        </p:nvSpPr>
        <p:spPr>
          <a:xfrm>
            <a:off x="4644008" y="1340768"/>
            <a:ext cx="3672408" cy="432048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Чтобы получить следующую подсказку, нужно поиграть в игру «Это я, это я, это все мои друзья!» После игры дети получают подсказку-ребус (отгадка: машина)</a:t>
            </a:r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229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Пользователь Windows</cp:lastModifiedBy>
  <cp:revision>29</cp:revision>
  <dcterms:created xsi:type="dcterms:W3CDTF">2014-11-11T12:40:32Z</dcterms:created>
  <dcterms:modified xsi:type="dcterms:W3CDTF">2017-01-28T10:59:25Z</dcterms:modified>
</cp:coreProperties>
</file>